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6" r:id="rId12"/>
    <p:sldId id="265" r:id="rId13"/>
  </p:sldIdLst>
  <p:sldSz cx="18288000" cy="10287000"/>
  <p:notesSz cx="6858000" cy="9144000"/>
  <p:embeddedFontLst>
    <p:embeddedFont>
      <p:font typeface="Anantason Bold" panose="020B0604020202020204" charset="-34"/>
      <p:regular r:id="rId15"/>
    </p:embeddedFont>
    <p:embeddedFont>
      <p:font typeface="Gotham" panose="020B0604020202020204" charset="0"/>
      <p:regular r:id="rId16"/>
    </p:embeddedFont>
    <p:embeddedFont>
      <p:font typeface="Gotham Bold" panose="020B0604020202020204" charset="0"/>
      <p:regular r:id="rId17"/>
    </p:embeddedFont>
    <p:embeddedFont>
      <p:font typeface="Gotham Bold Italics" panose="020B0604020202020204" charset="0"/>
      <p:regular r:id="rId18"/>
    </p:embeddedFont>
    <p:embeddedFont>
      <p:font typeface="Muli" panose="020B0604020202020204" charset="0"/>
      <p:regular r:id="rId19"/>
    </p:embeddedFont>
    <p:embeddedFont>
      <p:font typeface="Muli Semi-Bold" panose="020B0604020202020204" charset="0"/>
      <p:regular r:id="rId20"/>
    </p:embeddedFont>
    <p:embeddedFont>
      <p:font typeface="Poppins" panose="00000500000000000000" pitchFamily="2" charset="0"/>
      <p:regular r:id="rId21"/>
    </p:embeddedFont>
    <p:embeddedFont>
      <p:font typeface="Poppins Bold" panose="00000800000000000000" charset="0"/>
      <p:regular r:id="rId22"/>
    </p:embeddedFont>
    <p:embeddedFont>
      <p:font typeface="Poppins Semi-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29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D02A20-01BB-4F9D-BD9F-0EB11B199FD4}" type="datetimeFigureOut">
              <a:rPr lang="en-IN" smtClean="0"/>
              <a:t>04-06-2024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1227-5A29-48AD-85A2-78F8A5697A9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5382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3.career/learn-web3/web3-tutorial-node-js" TargetMode="External"/><Relationship Id="rId2" Type="http://schemas.openxmlformats.org/officeDocument/2006/relationships/hyperlink" Target="https://cointelegraph.com/news/how-to-use-ganache-for-blockchain-project-development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geeksforgeeks.org/solidity-basics-of-contracts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video" Target="NULL" TargetMode="External"/><Relationship Id="rId1" Type="http://schemas.openxmlformats.org/officeDocument/2006/relationships/tags" Target="../tags/tag1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9140065"/>
            <a:ext cx="945880" cy="236470"/>
          </a:xfrm>
          <a:custGeom>
            <a:avLst/>
            <a:gdLst/>
            <a:ahLst/>
            <a:cxnLst/>
            <a:rect l="l" t="t" r="r" b="b"/>
            <a:pathLst>
              <a:path w="945880" h="236470">
                <a:moveTo>
                  <a:pt x="0" y="0"/>
                </a:moveTo>
                <a:lnTo>
                  <a:pt x="945880" y="0"/>
                </a:lnTo>
                <a:lnTo>
                  <a:pt x="945880" y="236470"/>
                </a:lnTo>
                <a:lnTo>
                  <a:pt x="0" y="236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6384897" y="5379918"/>
            <a:ext cx="6059445" cy="6059445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5720762" y="6964430"/>
            <a:ext cx="2000810" cy="4114800"/>
          </a:xfrm>
          <a:custGeom>
            <a:avLst/>
            <a:gdLst/>
            <a:ahLst/>
            <a:cxnLst/>
            <a:rect l="l" t="t" r="r" b="b"/>
            <a:pathLst>
              <a:path w="2000810" h="4114800">
                <a:moveTo>
                  <a:pt x="0" y="0"/>
                </a:moveTo>
                <a:lnTo>
                  <a:pt x="2000810" y="0"/>
                </a:lnTo>
                <a:lnTo>
                  <a:pt x="20008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r="-204881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1762088" y="-9632634"/>
            <a:ext cx="10994424" cy="10994424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373132" y="4114076"/>
            <a:ext cx="12198237" cy="2291464"/>
            <a:chOff x="0" y="0"/>
            <a:chExt cx="3212705" cy="6035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212704" cy="603513"/>
            </a:xfrm>
            <a:custGeom>
              <a:avLst/>
              <a:gdLst/>
              <a:ahLst/>
              <a:cxnLst/>
              <a:rect l="l" t="t" r="r" b="b"/>
              <a:pathLst>
                <a:path w="3212704" h="603513">
                  <a:moveTo>
                    <a:pt x="0" y="0"/>
                  </a:moveTo>
                  <a:lnTo>
                    <a:pt x="3212704" y="0"/>
                  </a:lnTo>
                  <a:lnTo>
                    <a:pt x="3212704" y="603513"/>
                  </a:lnTo>
                  <a:lnTo>
                    <a:pt x="0" y="603513"/>
                  </a:lnTo>
                  <a:close/>
                </a:path>
              </a:pathLst>
            </a:custGeom>
            <a:solidFill>
              <a:srgbClr val="FFFEFE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3212705" cy="6320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8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664981" y="2515849"/>
            <a:ext cx="15614539" cy="3489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spc="1399">
                <a:solidFill>
                  <a:srgbClr val="191919"/>
                </a:solidFill>
                <a:latin typeface="Gotham Bold"/>
              </a:rPr>
              <a:t>AUTHENTICATION DAPP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-9965724" y="-1383136"/>
            <a:ext cx="10994424" cy="1099442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91106" y="6570875"/>
            <a:ext cx="5473611" cy="1309667"/>
            <a:chOff x="0" y="0"/>
            <a:chExt cx="7298148" cy="1746223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19050"/>
              <a:ext cx="7298148" cy="522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3249"/>
                </a:lnSpc>
                <a:spcBef>
                  <a:spcPct val="0"/>
                </a:spcBef>
              </a:pPr>
              <a:r>
                <a:rPr lang="en-US" sz="2499" u="none" spc="217">
                  <a:solidFill>
                    <a:srgbClr val="000000"/>
                  </a:solidFill>
                  <a:latin typeface="Anantason Bold"/>
                </a:rPr>
                <a:t>PRESENTED BY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594968"/>
              <a:ext cx="7298148" cy="11512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509"/>
                </a:lnSpc>
              </a:pPr>
              <a:r>
                <a:rPr lang="en-US" sz="2699">
                  <a:solidFill>
                    <a:srgbClr val="000000"/>
                  </a:solidFill>
                  <a:latin typeface="Muli"/>
                </a:rPr>
                <a:t>Jyothika C N(1BM21CS083)</a:t>
              </a:r>
            </a:p>
            <a:p>
              <a:pPr marL="0" lvl="0" indent="0" algn="r">
                <a:lnSpc>
                  <a:spcPts val="3509"/>
                </a:lnSpc>
                <a:spcBef>
                  <a:spcPct val="0"/>
                </a:spcBef>
              </a:pPr>
              <a:r>
                <a:rPr lang="en-US" sz="2699" err="1">
                  <a:solidFill>
                    <a:srgbClr val="000000"/>
                  </a:solidFill>
                  <a:latin typeface="Muli"/>
                </a:rPr>
                <a:t>Palle</a:t>
              </a:r>
              <a:r>
                <a:rPr lang="en-US" sz="2699">
                  <a:solidFill>
                    <a:srgbClr val="000000"/>
                  </a:solidFill>
                  <a:latin typeface="Muli"/>
                </a:rPr>
                <a:t> Padmavathi(1BM21CS125)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305659" y="6433799"/>
            <a:ext cx="4979598" cy="801667"/>
            <a:chOff x="0" y="0"/>
            <a:chExt cx="6639464" cy="1068890"/>
          </a:xfrm>
        </p:grpSpPr>
        <p:sp>
          <p:nvSpPr>
            <p:cNvPr id="22" name="TextBox 22"/>
            <p:cNvSpPr txBox="1"/>
            <p:nvPr/>
          </p:nvSpPr>
          <p:spPr>
            <a:xfrm>
              <a:off x="0" y="-19050"/>
              <a:ext cx="6639464" cy="5228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3249"/>
                </a:lnSpc>
                <a:spcBef>
                  <a:spcPct val="0"/>
                </a:spcBef>
              </a:pPr>
              <a:r>
                <a:rPr lang="en-US" sz="2499" spc="217">
                  <a:solidFill>
                    <a:srgbClr val="000000"/>
                  </a:solidFill>
                  <a:latin typeface="Anantason Bold"/>
                </a:rPr>
                <a:t>UNDER THE GUIDANCE OF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604493"/>
              <a:ext cx="6639464" cy="4643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9238919" y="6935855"/>
            <a:ext cx="5046339" cy="1364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uli"/>
              </a:rPr>
              <a:t>Namratha M</a:t>
            </a:r>
          </a:p>
          <a:p>
            <a:pPr marL="0" lvl="0" indent="0" algn="r">
              <a:lnSpc>
                <a:spcPts val="3639"/>
              </a:lnSpc>
              <a:spcBef>
                <a:spcPct val="0"/>
              </a:spcBef>
            </a:pPr>
            <a:r>
              <a:rPr lang="en-US" sz="2799" u="none" strike="noStrike">
                <a:solidFill>
                  <a:srgbClr val="000000"/>
                </a:solidFill>
                <a:latin typeface="Muli"/>
              </a:rPr>
              <a:t>Assistant Professor</a:t>
            </a:r>
          </a:p>
          <a:p>
            <a:pPr marL="0" lvl="0" indent="0" algn="r">
              <a:lnSpc>
                <a:spcPts val="3639"/>
              </a:lnSpc>
              <a:spcBef>
                <a:spcPct val="0"/>
              </a:spcBef>
            </a:pPr>
            <a:r>
              <a:rPr lang="en-US" sz="2799" u="none" strike="noStrike">
                <a:solidFill>
                  <a:srgbClr val="000000"/>
                </a:solidFill>
                <a:latin typeface="Muli"/>
              </a:rPr>
              <a:t>Department of CSE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876117" y="1022348"/>
            <a:ext cx="7299592" cy="102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38"/>
              </a:lnSpc>
            </a:pPr>
            <a:r>
              <a:rPr lang="en-US" sz="2955">
                <a:solidFill>
                  <a:srgbClr val="000000"/>
                </a:solidFill>
                <a:latin typeface="Muli Semi-Bold"/>
              </a:rPr>
              <a:t>BMS College of engineering</a:t>
            </a:r>
          </a:p>
          <a:p>
            <a:pPr algn="l">
              <a:lnSpc>
                <a:spcPts val="4138"/>
              </a:lnSpc>
              <a:spcBef>
                <a:spcPct val="0"/>
              </a:spcBef>
            </a:pPr>
            <a:r>
              <a:rPr lang="en-US" sz="2955">
                <a:solidFill>
                  <a:srgbClr val="000000"/>
                </a:solidFill>
                <a:latin typeface="Muli Semi-Bold"/>
              </a:rPr>
              <a:t>Department of CSE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B266EDC-7517-13B3-247F-1AFA6A2BE415}"/>
              </a:ext>
            </a:extLst>
          </p:cNvPr>
          <p:cNvSpPr txBox="1"/>
          <p:nvPr/>
        </p:nvSpPr>
        <p:spPr>
          <a:xfrm>
            <a:off x="-1914993" y="587327"/>
            <a:ext cx="166165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FF2B077A-DA27-CA96-A909-84FA30A41A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291" y="407261"/>
            <a:ext cx="1999197" cy="199919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97DC1D-EFA6-CBDF-D309-93CE5A514E92}"/>
              </a:ext>
            </a:extLst>
          </p:cNvPr>
          <p:cNvSpPr txBox="1"/>
          <p:nvPr/>
        </p:nvSpPr>
        <p:spPr>
          <a:xfrm>
            <a:off x="914400" y="0"/>
            <a:ext cx="15163800" cy="1256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10500"/>
              </a:lnSpc>
              <a:spcBef>
                <a:spcPct val="0"/>
              </a:spcBef>
            </a:pPr>
            <a:r>
              <a:rPr lang="en-US" sz="5000">
                <a:solidFill>
                  <a:srgbClr val="191919"/>
                </a:solidFill>
                <a:latin typeface="Gotham Bold"/>
              </a:rPr>
              <a:t>User created transaction in </a:t>
            </a:r>
            <a:r>
              <a:rPr lang="en-US" sz="5000" err="1">
                <a:solidFill>
                  <a:srgbClr val="191919"/>
                </a:solidFill>
                <a:latin typeface="Gotham Bold"/>
              </a:rPr>
              <a:t>metamask</a:t>
            </a:r>
            <a:r>
              <a:rPr lang="en-US" sz="5000">
                <a:solidFill>
                  <a:srgbClr val="191919"/>
                </a:solidFill>
                <a:latin typeface="Gotham Bold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E6416C-58DE-53AF-8784-B44E00626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1485900"/>
            <a:ext cx="4953000" cy="8409898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D20D0454-9C59-27D6-9C33-73EC2CB3E99C}"/>
              </a:ext>
            </a:extLst>
          </p:cNvPr>
          <p:cNvSpPr/>
          <p:nvPr/>
        </p:nvSpPr>
        <p:spPr>
          <a:xfrm>
            <a:off x="12790788" y="-353712"/>
            <a:ext cx="10994424" cy="10994424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619125" cap="sq">
            <a:solidFill>
              <a:srgbClr val="FD6220">
                <a:alpha val="11765"/>
              </a:srgbClr>
            </a:solidFill>
            <a:prstDash val="solid"/>
            <a:miter/>
          </a:ln>
        </p:spPr>
      </p:sp>
    </p:spTree>
    <p:extLst>
      <p:ext uri="{BB962C8B-B14F-4D97-AF65-F5344CB8AC3E}">
        <p14:creationId xmlns:p14="http://schemas.microsoft.com/office/powerpoint/2010/main" val="358141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226"/>
    </mc:Choice>
    <mc:Fallback xmlns="">
      <p:transition spd="slow" advTm="44226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>
            <a:extLst>
              <a:ext uri="{FF2B5EF4-FFF2-40B4-BE49-F238E27FC236}">
                <a16:creationId xmlns:a16="http://schemas.microsoft.com/office/drawing/2014/main" id="{8885DA65-47FB-B115-826F-437391ED47C0}"/>
              </a:ext>
            </a:extLst>
          </p:cNvPr>
          <p:cNvGrpSpPr/>
          <p:nvPr/>
        </p:nvGrpSpPr>
        <p:grpSpPr>
          <a:xfrm>
            <a:off x="16786360" y="-353712"/>
            <a:ext cx="10994424" cy="10994424"/>
            <a:chOff x="0" y="0"/>
            <a:chExt cx="812800" cy="812800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64484518-5F80-9ACE-5A2B-A17CD3D56054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19125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id="4" name="TextBox 6">
              <a:extLst>
                <a:ext uri="{FF2B5EF4-FFF2-40B4-BE49-F238E27FC236}">
                  <a16:creationId xmlns:a16="http://schemas.microsoft.com/office/drawing/2014/main" id="{13F923DF-EA89-E142-FC50-182B8789F6A6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CEF0995-B846-70A5-4D38-A405F725E1A4}"/>
              </a:ext>
            </a:extLst>
          </p:cNvPr>
          <p:cNvSpPr txBox="1"/>
          <p:nvPr/>
        </p:nvSpPr>
        <p:spPr>
          <a:xfrm>
            <a:off x="381000" y="328593"/>
            <a:ext cx="14045782" cy="12868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10500"/>
              </a:lnSpc>
              <a:spcBef>
                <a:spcPct val="0"/>
              </a:spcBef>
            </a:pPr>
            <a:r>
              <a:rPr lang="en-US" sz="6000">
                <a:solidFill>
                  <a:srgbClr val="191919"/>
                </a:solidFill>
                <a:latin typeface="Gotham Bold"/>
              </a:rPr>
              <a:t>References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EBFCDF-040D-579D-9886-2D5C0031C98B}"/>
              </a:ext>
            </a:extLst>
          </p:cNvPr>
          <p:cNvSpPr txBox="1"/>
          <p:nvPr/>
        </p:nvSpPr>
        <p:spPr>
          <a:xfrm>
            <a:off x="381000" y="1943100"/>
            <a:ext cx="15773400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4000" dirty="0">
                <a:latin typeface="Poppins" panose="00000500000000000000" pitchFamily="2" charset="0"/>
                <a:cs typeface="Poppins" panose="00000500000000000000" pitchFamily="2" charset="0"/>
              </a:rPr>
              <a:t>Guideline for using ganache: </a:t>
            </a:r>
            <a:r>
              <a:rPr lang="en-IN" sz="4000" dirty="0">
                <a:latin typeface="Poppins" panose="00000500000000000000" pitchFamily="2" charset="0"/>
                <a:cs typeface="Poppins" panose="00000500000000000000" pitchFamily="2" charset="0"/>
                <a:hlinkClick r:id="rId2"/>
              </a:rPr>
              <a:t>https://cointelegraph.com/news/how-to-use-ganache-for-blockchain-project-development</a:t>
            </a:r>
            <a:endParaRPr lang="en-IN" sz="4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4000" dirty="0">
                <a:latin typeface="Poppins" panose="00000500000000000000" pitchFamily="2" charset="0"/>
                <a:cs typeface="Poppins" panose="00000500000000000000" pitchFamily="2" charset="0"/>
              </a:rPr>
              <a:t>Web3 : </a:t>
            </a:r>
            <a:r>
              <a:rPr lang="en-IN" sz="4000" dirty="0">
                <a:latin typeface="Poppins" panose="00000500000000000000" pitchFamily="2" charset="0"/>
                <a:cs typeface="Poppins" panose="00000500000000000000" pitchFamily="2" charset="0"/>
                <a:hlinkClick r:id="rId3"/>
              </a:rPr>
              <a:t>https://web3.career/learn-web3/web3-tutorial-node-js</a:t>
            </a:r>
            <a:endParaRPr lang="en-IN" sz="4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4000" dirty="0">
                <a:latin typeface="Poppins" panose="00000500000000000000" pitchFamily="2" charset="0"/>
                <a:cs typeface="Poppins" panose="00000500000000000000" pitchFamily="2" charset="0"/>
              </a:rPr>
              <a:t>Solidity: </a:t>
            </a:r>
            <a:r>
              <a:rPr lang="en-IN" sz="4000" dirty="0">
                <a:latin typeface="Poppins" panose="00000500000000000000" pitchFamily="2" charset="0"/>
                <a:cs typeface="Poppins" panose="00000500000000000000" pitchFamily="2" charset="0"/>
                <a:hlinkClick r:id="rId4"/>
              </a:rPr>
              <a:t>https://www.geeksforgeeks.org/solidity-basics-of-contracts/</a:t>
            </a:r>
            <a:endParaRPr lang="en-IN" sz="4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4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4000" dirty="0" err="1">
                <a:latin typeface="Poppins" panose="00000500000000000000" pitchFamily="2" charset="0"/>
                <a:cs typeface="Poppins" panose="00000500000000000000" pitchFamily="2" charset="0"/>
              </a:rPr>
              <a:t>Github</a:t>
            </a:r>
            <a:r>
              <a:rPr lang="en-IN" sz="4000" dirty="0">
                <a:latin typeface="Poppins" panose="00000500000000000000" pitchFamily="2" charset="0"/>
                <a:cs typeface="Poppins" panose="00000500000000000000" pitchFamily="2" charset="0"/>
              </a:rPr>
              <a:t> repository link: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sz="4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933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637"/>
    </mc:Choice>
    <mc:Fallback xmlns="">
      <p:transition spd="slow" advTm="32637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13420" y="1028700"/>
            <a:ext cx="945880" cy="236470"/>
          </a:xfrm>
          <a:custGeom>
            <a:avLst/>
            <a:gdLst/>
            <a:ahLst/>
            <a:cxnLst/>
            <a:rect l="l" t="t" r="r" b="b"/>
            <a:pathLst>
              <a:path w="945880" h="236470">
                <a:moveTo>
                  <a:pt x="0" y="0"/>
                </a:moveTo>
                <a:lnTo>
                  <a:pt x="945880" y="0"/>
                </a:lnTo>
                <a:lnTo>
                  <a:pt x="945880" y="236470"/>
                </a:lnTo>
                <a:lnTo>
                  <a:pt x="0" y="236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371600" y="1146935"/>
            <a:ext cx="5443901" cy="2677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49"/>
              </a:lnSpc>
            </a:pPr>
            <a:r>
              <a:rPr lang="en-US" sz="11153">
                <a:solidFill>
                  <a:srgbClr val="191919"/>
                </a:solidFill>
                <a:latin typeface="Gotham Bold Italics"/>
              </a:rPr>
              <a:t>Thank you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866702" y="-260429"/>
            <a:ext cx="10994424" cy="10994424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19125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7"/>
    </mc:Choice>
    <mc:Fallback xmlns="">
      <p:transition spd="slow" advTm="325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01599" y="-1069000"/>
            <a:ext cx="3499668" cy="13405540"/>
            <a:chOff x="0" y="0"/>
            <a:chExt cx="212191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2191" cy="812800"/>
            </a:xfrm>
            <a:custGeom>
              <a:avLst/>
              <a:gdLst/>
              <a:ahLst/>
              <a:cxnLst/>
              <a:rect l="l" t="t" r="r" b="b"/>
              <a:pathLst>
                <a:path w="212191" h="812800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965668" y="-5606768"/>
            <a:ext cx="10994424" cy="1099442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313420" y="910465"/>
            <a:ext cx="945880" cy="236470"/>
          </a:xfrm>
          <a:custGeom>
            <a:avLst/>
            <a:gdLst/>
            <a:ahLst/>
            <a:cxnLst/>
            <a:rect l="l" t="t" r="r" b="b"/>
            <a:pathLst>
              <a:path w="945880" h="236470">
                <a:moveTo>
                  <a:pt x="0" y="0"/>
                </a:moveTo>
                <a:lnTo>
                  <a:pt x="945880" y="0"/>
                </a:lnTo>
                <a:lnTo>
                  <a:pt x="945880" y="236470"/>
                </a:lnTo>
                <a:lnTo>
                  <a:pt x="0" y="236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706082" y="1952203"/>
            <a:ext cx="992463" cy="99246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</a:rPr>
                <a:t>1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3126998" y="2110252"/>
            <a:ext cx="659881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91919"/>
                </a:solidFill>
                <a:latin typeface="Gotham Bold"/>
              </a:rPr>
              <a:t>Introduction</a:t>
            </a:r>
          </a:p>
        </p:txBody>
      </p:sp>
      <p:grpSp>
        <p:nvGrpSpPr>
          <p:cNvPr id="13" name="Group 13"/>
          <p:cNvGrpSpPr/>
          <p:nvPr/>
        </p:nvGrpSpPr>
        <p:grpSpPr>
          <a:xfrm rot="3945801">
            <a:off x="11868535" y="8125500"/>
            <a:ext cx="4776403" cy="4776403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3945801">
            <a:off x="12156571" y="7154038"/>
            <a:ext cx="1577153" cy="3243522"/>
          </a:xfrm>
          <a:custGeom>
            <a:avLst/>
            <a:gdLst/>
            <a:ahLst/>
            <a:cxnLst/>
            <a:rect l="l" t="t" r="r" b="b"/>
            <a:pathLst>
              <a:path w="1577153" h="3243522">
                <a:moveTo>
                  <a:pt x="0" y="0"/>
                </a:moveTo>
                <a:lnTo>
                  <a:pt x="1577154" y="0"/>
                </a:lnTo>
                <a:lnTo>
                  <a:pt x="1577154" y="3243523"/>
                </a:lnTo>
                <a:lnTo>
                  <a:pt x="0" y="32435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r="-204881"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706082" y="5578156"/>
            <a:ext cx="992463" cy="992463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</a:rPr>
                <a:t>4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06082" y="4395193"/>
            <a:ext cx="992463" cy="992463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</a:rPr>
                <a:t>3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06082" y="3139205"/>
            <a:ext cx="992463" cy="992463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</a:rPr>
                <a:t>2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06082" y="6894755"/>
            <a:ext cx="992463" cy="992463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</a:rPr>
                <a:t>5</a:t>
              </a: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3126998" y="4450240"/>
            <a:ext cx="659881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91919"/>
                </a:solidFill>
                <a:latin typeface="Gotham Bold"/>
              </a:rPr>
              <a:t>Work highlights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3126998" y="5736205"/>
            <a:ext cx="659881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91919"/>
                </a:solidFill>
                <a:latin typeface="Gotham Bold"/>
              </a:rPr>
              <a:t>Relevance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126998" y="7017447"/>
            <a:ext cx="659881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91919"/>
                </a:solidFill>
                <a:latin typeface="Gotham Bold"/>
              </a:rPr>
              <a:t>Implementation details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126998" y="3280246"/>
            <a:ext cx="659881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191919"/>
                </a:solidFill>
                <a:latin typeface="Gotham Bold"/>
              </a:rPr>
              <a:t>Blockchain platform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93497" y="-3787421"/>
            <a:ext cx="12753441" cy="1275344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61950" cap="sq">
              <a:solidFill>
                <a:srgbClr val="FD6220">
                  <a:alpha val="25882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313420" y="910465"/>
            <a:ext cx="945880" cy="236470"/>
          </a:xfrm>
          <a:custGeom>
            <a:avLst/>
            <a:gdLst/>
            <a:ahLst/>
            <a:cxnLst/>
            <a:rect l="l" t="t" r="r" b="b"/>
            <a:pathLst>
              <a:path w="945880" h="236470">
                <a:moveTo>
                  <a:pt x="0" y="0"/>
                </a:moveTo>
                <a:lnTo>
                  <a:pt x="945880" y="0"/>
                </a:lnTo>
                <a:lnTo>
                  <a:pt x="945880" y="236470"/>
                </a:lnTo>
                <a:lnTo>
                  <a:pt x="0" y="236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176191" y="645920"/>
            <a:ext cx="6039059" cy="1102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6471">
                <a:solidFill>
                  <a:srgbClr val="191919"/>
                </a:solidFill>
                <a:latin typeface="Gotham Bold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76191" y="2484525"/>
            <a:ext cx="13369106" cy="6207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191919"/>
                </a:solidFill>
                <a:latin typeface="Poppins"/>
              </a:rPr>
              <a:t>In today's digital age, secure authentication is paramount, and traditional systems often fall short. By leveraging Ethereum's decentralized platform, we have developed a </a:t>
            </a:r>
            <a:r>
              <a:rPr lang="en-US" sz="3500">
                <a:solidFill>
                  <a:srgbClr val="191919"/>
                </a:solidFill>
                <a:latin typeface="Poppins Bold"/>
              </a:rPr>
              <a:t>robust authentication system as a decentralized application (dApp)</a:t>
            </a:r>
            <a:r>
              <a:rPr lang="en-US" sz="3500">
                <a:solidFill>
                  <a:srgbClr val="191919"/>
                </a:solidFill>
                <a:latin typeface="Poppins"/>
              </a:rPr>
              <a:t>. This project utilizes blockchain's </a:t>
            </a:r>
            <a:r>
              <a:rPr lang="en-US" sz="3500">
                <a:solidFill>
                  <a:srgbClr val="191919"/>
                </a:solidFill>
                <a:latin typeface="Poppins Bold"/>
              </a:rPr>
              <a:t>security, transparency, and immutability</a:t>
            </a:r>
            <a:r>
              <a:rPr lang="en-US" sz="3500">
                <a:solidFill>
                  <a:srgbClr val="191919"/>
                </a:solidFill>
                <a:latin typeface="Poppins"/>
              </a:rPr>
              <a:t> to enhance user authentication processes. We'll cover the blockchain platform choice, work highlights, the relevance of blockchain for this application, detailed implementation steps, and a live demo.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172047" y="42688"/>
            <a:ext cx="2534846" cy="2278861"/>
            <a:chOff x="0" y="0"/>
            <a:chExt cx="3379795" cy="3038482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8731" r="18731"/>
            <a:stretch>
              <a:fillRect/>
            </a:stretch>
          </p:blipFill>
          <p:spPr>
            <a:xfrm>
              <a:off x="0" y="0"/>
              <a:ext cx="3379795" cy="3038482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6439471" y="8737362"/>
            <a:ext cx="3697059" cy="369705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718731" y="48249"/>
            <a:ext cx="11245837" cy="2273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100"/>
              </a:lnSpc>
            </a:pPr>
            <a:r>
              <a:rPr lang="en-US" sz="6500">
                <a:solidFill>
                  <a:srgbClr val="191919"/>
                </a:solidFill>
                <a:latin typeface="Gotham Bold"/>
              </a:rPr>
              <a:t>Blockchain platform -Ethereum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18731" y="2373506"/>
            <a:ext cx="16850538" cy="6207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00"/>
              </a:lnSpc>
            </a:pPr>
            <a:r>
              <a:rPr lang="en-US" sz="3500">
                <a:solidFill>
                  <a:srgbClr val="191919"/>
                </a:solidFill>
                <a:latin typeface="Poppins"/>
              </a:rPr>
              <a:t>The blockchain platform chosen for our project is </a:t>
            </a:r>
            <a:r>
              <a:rPr lang="en-US" sz="3500">
                <a:solidFill>
                  <a:srgbClr val="191919"/>
                </a:solidFill>
                <a:latin typeface="Poppins Bold"/>
              </a:rPr>
              <a:t>Ethereum</a:t>
            </a:r>
            <a:r>
              <a:rPr lang="en-US" sz="3500">
                <a:solidFill>
                  <a:srgbClr val="191919"/>
                </a:solidFill>
                <a:latin typeface="Poppins"/>
              </a:rPr>
              <a:t>, renowned for </a:t>
            </a:r>
          </a:p>
          <a:p>
            <a:pPr marL="755651" lvl="1" indent="-377825" algn="just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191919"/>
                </a:solidFill>
                <a:latin typeface="Poppins"/>
              </a:rPr>
              <a:t>Its </a:t>
            </a:r>
            <a:r>
              <a:rPr lang="en-US" sz="3500">
                <a:solidFill>
                  <a:srgbClr val="191919"/>
                </a:solidFill>
                <a:latin typeface="Poppins Bold"/>
              </a:rPr>
              <a:t>decentralized architecture</a:t>
            </a:r>
          </a:p>
          <a:p>
            <a:pPr marL="755651" lvl="1" indent="-377825" algn="just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191919"/>
                </a:solidFill>
                <a:latin typeface="Poppins"/>
              </a:rPr>
              <a:t>Robust capabilities in facilitating </a:t>
            </a:r>
            <a:r>
              <a:rPr lang="en-US" sz="3500">
                <a:solidFill>
                  <a:srgbClr val="191919"/>
                </a:solidFill>
                <a:latin typeface="Poppins Bold"/>
              </a:rPr>
              <a:t>smart contracts </a:t>
            </a:r>
          </a:p>
          <a:p>
            <a:pPr marL="755651" lvl="1" indent="-377825" algn="just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191919"/>
                </a:solidFill>
                <a:latin typeface="Poppins"/>
              </a:rPr>
              <a:t>Decentralized applications </a:t>
            </a:r>
            <a:r>
              <a:rPr lang="en-US" sz="3500">
                <a:solidFill>
                  <a:srgbClr val="191919"/>
                </a:solidFill>
                <a:latin typeface="Poppins Bold"/>
              </a:rPr>
              <a:t>(dApps)</a:t>
            </a:r>
            <a:r>
              <a:rPr lang="en-US" sz="3500">
                <a:solidFill>
                  <a:srgbClr val="191919"/>
                </a:solidFill>
                <a:latin typeface="Poppins"/>
              </a:rPr>
              <a:t>. </a:t>
            </a:r>
          </a:p>
          <a:p>
            <a:pPr algn="just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191919"/>
                </a:solidFill>
                <a:latin typeface="Poppins Bold"/>
              </a:rPr>
              <a:t>Ethereum's decentralized nature</a:t>
            </a:r>
            <a:r>
              <a:rPr lang="en-US" sz="3500">
                <a:solidFill>
                  <a:srgbClr val="191919"/>
                </a:solidFill>
                <a:latin typeface="Poppins"/>
              </a:rPr>
              <a:t> ensures </a:t>
            </a:r>
            <a:r>
              <a:rPr lang="en-US" sz="3500">
                <a:solidFill>
                  <a:srgbClr val="191919"/>
                </a:solidFill>
                <a:latin typeface="Poppins Bold"/>
              </a:rPr>
              <a:t>heightened security</a:t>
            </a:r>
            <a:r>
              <a:rPr lang="en-US" sz="3500">
                <a:solidFill>
                  <a:srgbClr val="191919"/>
                </a:solidFill>
                <a:latin typeface="Poppins"/>
              </a:rPr>
              <a:t>, as there's no single point of control vulnerable to breaches. This aspect is particularly crucial for authentication systems where </a:t>
            </a:r>
            <a:r>
              <a:rPr lang="en-US" sz="3500">
                <a:solidFill>
                  <a:srgbClr val="191919"/>
                </a:solidFill>
                <a:latin typeface="Poppins Bold"/>
              </a:rPr>
              <a:t>data integrity</a:t>
            </a:r>
            <a:r>
              <a:rPr lang="en-US" sz="3500">
                <a:solidFill>
                  <a:srgbClr val="191919"/>
                </a:solidFill>
                <a:latin typeface="Poppins"/>
              </a:rPr>
              <a:t> is paramount. Moreover, Ethereum boasts an active and vibrant developer community, offering a plethora of resources and tools that streamline the development process.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90190" y="323566"/>
            <a:ext cx="13358700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91919"/>
                </a:solidFill>
                <a:latin typeface="Gotham Bold"/>
              </a:rPr>
              <a:t>Reasons for Choosing Ethereum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1762088" y="-9632634"/>
            <a:ext cx="10994424" cy="1099442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5540" y="1810122"/>
            <a:ext cx="17956921" cy="725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91919"/>
                </a:solidFill>
                <a:latin typeface="Poppins Bold"/>
              </a:rPr>
              <a:t>Active Developer Community:</a:t>
            </a:r>
            <a:r>
              <a:rPr lang="en-US" sz="3000">
                <a:solidFill>
                  <a:srgbClr val="191919"/>
                </a:solidFill>
                <a:latin typeface="Poppins"/>
              </a:rPr>
              <a:t> Ethereum boasts a vibrant and active developer community, offering extensive resources, tools, and support, which streamline the development process and ensure a smoother implementation of our authentication system.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91919"/>
                </a:solidFill>
                <a:latin typeface="Poppins Bold"/>
              </a:rPr>
              <a:t>Decentralized Architecture:</a:t>
            </a:r>
            <a:r>
              <a:rPr lang="en-US" sz="3000">
                <a:solidFill>
                  <a:srgbClr val="191919"/>
                </a:solidFill>
                <a:latin typeface="Poppins"/>
              </a:rPr>
              <a:t> Ethereum's decentralized nature aligns perfectly with the security requirements of authentication systems, mitigating risks associated with single points of failure and enhancing overall system security.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91919"/>
                </a:solidFill>
                <a:latin typeface="Poppins Semi-Bold"/>
              </a:rPr>
              <a:t>Support for Smart Contracts:</a:t>
            </a:r>
            <a:r>
              <a:rPr lang="en-US" sz="3000">
                <a:solidFill>
                  <a:srgbClr val="191919"/>
                </a:solidFill>
                <a:latin typeface="Poppins"/>
              </a:rPr>
              <a:t> Ethereum's support for smart contracts enables us to implement complex authentication logic in a transparent and immutable manner, ensuring the integrity and trustworthiness of the authentication process.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91919"/>
                </a:solidFill>
                <a:latin typeface="Poppins Semi-Bold"/>
              </a:rPr>
              <a:t>Web3 Support and Wallet Integration:</a:t>
            </a:r>
            <a:r>
              <a:rPr lang="en-US" sz="3000">
                <a:solidFill>
                  <a:srgbClr val="191919"/>
                </a:solidFill>
                <a:latin typeface="Poppins"/>
              </a:rPr>
              <a:t> Ethereum's compatibility with the Web3 JavaScript API allows seamless integration with web applications, enabling interaction with the Ethereum blockchain directly from the browser. </a:t>
            </a:r>
          </a:p>
          <a:p>
            <a:pPr algn="ctr">
              <a:lnSpc>
                <a:spcPts val="2380"/>
              </a:lnSpc>
              <a:spcBef>
                <a:spcPct val="0"/>
              </a:spcBef>
            </a:pPr>
            <a:endParaRPr lang="en-US" sz="3000">
              <a:solidFill>
                <a:srgbClr val="191919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2075"/>
            <a:ext cx="15021595" cy="1758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191919"/>
                </a:solidFill>
                <a:latin typeface="Gotham Bold"/>
              </a:rPr>
              <a:t>Blockchain is highly relevant for the chosen application due to several key factors: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1762088" y="-9632634"/>
            <a:ext cx="10994424" cy="1099442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81855" y="2142141"/>
            <a:ext cx="16724289" cy="6943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4200"/>
              </a:lnSpc>
              <a:spcBef>
                <a:spcPct val="0"/>
              </a:spcBef>
              <a:buAutoNum type="arabicPeriod"/>
            </a:pPr>
            <a:r>
              <a:rPr lang="en-US" sz="3000">
                <a:solidFill>
                  <a:srgbClr val="191919"/>
                </a:solidFill>
                <a:latin typeface="Poppins Bold"/>
              </a:rPr>
              <a:t>Security:</a:t>
            </a:r>
            <a:r>
              <a:rPr lang="en-US" sz="3000">
                <a:solidFill>
                  <a:srgbClr val="191919"/>
                </a:solidFill>
                <a:latin typeface="Poppins"/>
              </a:rPr>
              <a:t> By storing user credentials on the blockchain, the application ensures that authentication processes are resistant to tampering, unauthorized access, and data breaches.</a:t>
            </a:r>
          </a:p>
          <a:p>
            <a:pPr marL="647700" lvl="1" indent="-323850" algn="just">
              <a:lnSpc>
                <a:spcPts val="4200"/>
              </a:lnSpc>
              <a:spcBef>
                <a:spcPct val="0"/>
              </a:spcBef>
              <a:buAutoNum type="arabicPeriod"/>
            </a:pPr>
            <a:r>
              <a:rPr lang="en-US" sz="3000">
                <a:solidFill>
                  <a:srgbClr val="191919"/>
                </a:solidFill>
                <a:latin typeface="Poppins Bold"/>
              </a:rPr>
              <a:t>Transparency:</a:t>
            </a:r>
            <a:r>
              <a:rPr lang="en-US" sz="3000">
                <a:solidFill>
                  <a:srgbClr val="191919"/>
                </a:solidFill>
                <a:latin typeface="Poppins"/>
              </a:rPr>
              <a:t> Each authentication event, such as user registration or login, is recorded on the blockchain in a tamper-proof manner.</a:t>
            </a:r>
          </a:p>
          <a:p>
            <a:pPr marL="647700" lvl="1" indent="-323850" algn="just">
              <a:lnSpc>
                <a:spcPts val="4200"/>
              </a:lnSpc>
              <a:spcBef>
                <a:spcPct val="0"/>
              </a:spcBef>
              <a:buAutoNum type="arabicPeriod"/>
            </a:pPr>
            <a:r>
              <a:rPr lang="en-US" sz="3000">
                <a:solidFill>
                  <a:srgbClr val="191919"/>
                </a:solidFill>
                <a:latin typeface="Poppins Bold"/>
              </a:rPr>
              <a:t>Decentralization: </a:t>
            </a:r>
            <a:r>
              <a:rPr lang="en-US" sz="3000">
                <a:solidFill>
                  <a:srgbClr val="191919"/>
                </a:solidFill>
                <a:latin typeface="Poppins"/>
              </a:rPr>
              <a:t>Authentication data is distributed across a network of nodes, reducing the risk of single points of failure and enhancing the overall resilience of the authentication system.</a:t>
            </a:r>
          </a:p>
          <a:p>
            <a:pPr marL="647700" lvl="1" indent="-323850" algn="just">
              <a:lnSpc>
                <a:spcPts val="4200"/>
              </a:lnSpc>
              <a:spcBef>
                <a:spcPct val="0"/>
              </a:spcBef>
              <a:buAutoNum type="arabicPeriod"/>
            </a:pPr>
            <a:r>
              <a:rPr lang="en-US" sz="3000">
                <a:solidFill>
                  <a:srgbClr val="191919"/>
                </a:solidFill>
                <a:latin typeface="Poppins Bold"/>
              </a:rPr>
              <a:t>User Control: </a:t>
            </a:r>
            <a:r>
              <a:rPr lang="en-US" sz="3000">
                <a:solidFill>
                  <a:srgbClr val="191919"/>
                </a:solidFill>
                <a:latin typeface="Poppins"/>
              </a:rPr>
              <a:t>Users can manage their authentication data directly through their blockchain wallets, enhancing privacy and reducing the risk of unauthorized access.</a:t>
            </a:r>
          </a:p>
          <a:p>
            <a:pPr marL="647700" lvl="1" indent="-323850" algn="just">
              <a:lnSpc>
                <a:spcPts val="4200"/>
              </a:lnSpc>
              <a:spcBef>
                <a:spcPct val="0"/>
              </a:spcBef>
              <a:buAutoNum type="arabicPeriod"/>
            </a:pPr>
            <a:r>
              <a:rPr lang="en-US" sz="3000">
                <a:solidFill>
                  <a:srgbClr val="191919"/>
                </a:solidFill>
                <a:latin typeface="Poppins Bold"/>
              </a:rPr>
              <a:t>Immutable Record-Keeping:</a:t>
            </a:r>
            <a:r>
              <a:rPr lang="en-US" sz="3000">
                <a:solidFill>
                  <a:srgbClr val="191919"/>
                </a:solidFill>
                <a:latin typeface="Poppins"/>
              </a:rPr>
              <a:t> Blockchain ensures that once authentication data is recorded on the blockchain, it cannot be altered or deleted. 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191919"/>
              </a:solidFill>
              <a:latin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83022" y="-8648700"/>
            <a:ext cx="10994424" cy="1099442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21552" y="75919"/>
            <a:ext cx="7824944" cy="128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191919"/>
                </a:solidFill>
                <a:latin typeface="Gotham Bold"/>
              </a:rPr>
              <a:t>Tools used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21552" y="1542055"/>
            <a:ext cx="16858682" cy="731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 algn="just">
              <a:lnSpc>
                <a:spcPts val="4480"/>
              </a:lnSpc>
              <a:spcBef>
                <a:spcPct val="0"/>
              </a:spcBef>
              <a:buAutoNum type="arabicPeriod"/>
            </a:pPr>
            <a:r>
              <a:rPr lang="en-US" sz="3200">
                <a:solidFill>
                  <a:srgbClr val="191919"/>
                </a:solidFill>
                <a:latin typeface="Poppins Bold"/>
              </a:rPr>
              <a:t>Solidity:</a:t>
            </a:r>
            <a:r>
              <a:rPr lang="en-US" sz="3200">
                <a:solidFill>
                  <a:srgbClr val="191919"/>
                </a:solidFill>
                <a:latin typeface="Poppins"/>
              </a:rPr>
              <a:t> Solidity is a high-level programming language used for writing smart contracts on the Ethereum blockchain.</a:t>
            </a:r>
          </a:p>
          <a:p>
            <a:pPr marL="690881" lvl="1" indent="-345440" algn="just">
              <a:lnSpc>
                <a:spcPts val="4480"/>
              </a:lnSpc>
              <a:spcBef>
                <a:spcPct val="0"/>
              </a:spcBef>
              <a:buAutoNum type="arabicPeriod"/>
            </a:pPr>
            <a:r>
              <a:rPr lang="en-US" sz="3200">
                <a:solidFill>
                  <a:srgbClr val="191919"/>
                </a:solidFill>
                <a:latin typeface="Poppins Bold"/>
              </a:rPr>
              <a:t>MetaMask:</a:t>
            </a:r>
            <a:r>
              <a:rPr lang="en-US" sz="3200">
                <a:solidFill>
                  <a:srgbClr val="191919"/>
                </a:solidFill>
                <a:latin typeface="Poppins"/>
              </a:rPr>
              <a:t> MetaMask is a browser extension that serves as a digital wallet and gateway to the Ethereum blockchain. </a:t>
            </a:r>
          </a:p>
          <a:p>
            <a:pPr marL="690881" lvl="1" indent="-345440" algn="just">
              <a:lnSpc>
                <a:spcPts val="4480"/>
              </a:lnSpc>
              <a:spcBef>
                <a:spcPct val="0"/>
              </a:spcBef>
              <a:buAutoNum type="arabicPeriod"/>
            </a:pPr>
            <a:r>
              <a:rPr lang="en-US" sz="3200">
                <a:solidFill>
                  <a:srgbClr val="191919"/>
                </a:solidFill>
                <a:latin typeface="Poppins Bold"/>
              </a:rPr>
              <a:t>Truffle Framework</a:t>
            </a:r>
            <a:r>
              <a:rPr lang="en-US" sz="3200">
                <a:solidFill>
                  <a:srgbClr val="191919"/>
                </a:solidFill>
                <a:latin typeface="Poppins"/>
              </a:rPr>
              <a:t>: Truffle is a development framework for Ethereum that provides tools for writing, testing, and deploying smart contracts. </a:t>
            </a:r>
          </a:p>
          <a:p>
            <a:pPr marL="690881" lvl="1" indent="-345440" algn="just">
              <a:lnSpc>
                <a:spcPts val="4480"/>
              </a:lnSpc>
              <a:spcBef>
                <a:spcPct val="0"/>
              </a:spcBef>
              <a:buAutoNum type="arabicPeriod"/>
            </a:pPr>
            <a:r>
              <a:rPr lang="en-US" sz="3200">
                <a:solidFill>
                  <a:srgbClr val="191919"/>
                </a:solidFill>
                <a:latin typeface="Poppins Bold"/>
              </a:rPr>
              <a:t>Ganache:</a:t>
            </a:r>
            <a:r>
              <a:rPr lang="en-US" sz="3200">
                <a:solidFill>
                  <a:srgbClr val="191919"/>
                </a:solidFill>
                <a:latin typeface="Poppins"/>
              </a:rPr>
              <a:t> Ganache is a personal Ethereum blockchain that can be used for local development and testing of smart contracts. </a:t>
            </a:r>
          </a:p>
          <a:p>
            <a:pPr marL="690881" lvl="1" indent="-345440" algn="just">
              <a:lnSpc>
                <a:spcPts val="4480"/>
              </a:lnSpc>
              <a:spcBef>
                <a:spcPct val="0"/>
              </a:spcBef>
              <a:buAutoNum type="arabicPeriod"/>
            </a:pPr>
            <a:r>
              <a:rPr lang="en-US" sz="3200">
                <a:solidFill>
                  <a:srgbClr val="191919"/>
                </a:solidFill>
                <a:latin typeface="Poppins Bold"/>
              </a:rPr>
              <a:t>Web3.js:</a:t>
            </a:r>
            <a:r>
              <a:rPr lang="en-US" sz="3200">
                <a:solidFill>
                  <a:srgbClr val="191919"/>
                </a:solidFill>
                <a:latin typeface="Poppins"/>
              </a:rPr>
              <a:t> Web3.js is a JavaScript library that allows interaction with Ethereum smart contracts and the Ethereum blockchain. It provides a set of APIs for connecting to Ethereum nodes, deploying contracts, and invoking contract functions from web applications.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  <a:endParaRPr lang="en-US" sz="3200">
              <a:solidFill>
                <a:srgbClr val="191919"/>
              </a:solidFill>
              <a:latin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419"/>
    </mc:Choice>
    <mc:Fallback xmlns="">
      <p:transition spd="slow" advTm="5541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14327"/>
            <a:ext cx="7824944" cy="128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191919"/>
                </a:solidFill>
                <a:latin typeface="Gotham Bold"/>
              </a:rPr>
              <a:t>Smart contracts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815179"/>
            <a:ext cx="16764894" cy="6551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 algn="just">
              <a:lnSpc>
                <a:spcPts val="4900"/>
              </a:lnSpc>
              <a:buAutoNum type="arabicPeriod"/>
            </a:pPr>
            <a:r>
              <a:rPr lang="en-US" sz="3500">
                <a:solidFill>
                  <a:srgbClr val="191919"/>
                </a:solidFill>
                <a:latin typeface="Poppins Bold"/>
              </a:rPr>
              <a:t>Auth Smart Contract:</a:t>
            </a:r>
          </a:p>
          <a:p>
            <a:pPr marL="1511301" lvl="2" indent="-503767" algn="just">
              <a:lnSpc>
                <a:spcPts val="4900"/>
              </a:lnSpc>
              <a:spcBef>
                <a:spcPct val="0"/>
              </a:spcBef>
              <a:buFont typeface="Arial"/>
              <a:buChar char="⚬"/>
            </a:pPr>
            <a:r>
              <a:rPr lang="en-US" sz="3500">
                <a:solidFill>
                  <a:srgbClr val="191919"/>
                </a:solidFill>
                <a:latin typeface="Poppins Bold"/>
              </a:rPr>
              <a:t>User Registration</a:t>
            </a:r>
          </a:p>
          <a:p>
            <a:pPr marL="1511301" lvl="2" indent="-503767" algn="just">
              <a:lnSpc>
                <a:spcPts val="4900"/>
              </a:lnSpc>
              <a:spcBef>
                <a:spcPct val="0"/>
              </a:spcBef>
              <a:buFont typeface="Arial"/>
              <a:buChar char="⚬"/>
            </a:pPr>
            <a:r>
              <a:rPr lang="en-US" sz="3500">
                <a:solidFill>
                  <a:srgbClr val="191919"/>
                </a:solidFill>
                <a:latin typeface="Poppins Bold"/>
              </a:rPr>
              <a:t>Data Storage</a:t>
            </a:r>
          </a:p>
          <a:p>
            <a:pPr marL="1511301" lvl="2" indent="-503767" algn="just">
              <a:lnSpc>
                <a:spcPts val="4900"/>
              </a:lnSpc>
              <a:spcBef>
                <a:spcPct val="0"/>
              </a:spcBef>
              <a:buFont typeface="Arial"/>
              <a:buChar char="⚬"/>
            </a:pPr>
            <a:r>
              <a:rPr lang="en-US" sz="3500">
                <a:solidFill>
                  <a:srgbClr val="191919"/>
                </a:solidFill>
                <a:latin typeface="Poppins Bold"/>
              </a:rPr>
              <a:t>Event Emission:</a:t>
            </a:r>
            <a:r>
              <a:rPr lang="en-US" sz="3500">
                <a:solidFill>
                  <a:srgbClr val="191919"/>
                </a:solidFill>
                <a:latin typeface="Poppins"/>
              </a:rPr>
              <a:t> An userCreated event is emitted whenever a new user account is successfully created.</a:t>
            </a:r>
          </a:p>
          <a:p>
            <a:pPr marL="755651" lvl="1" indent="-377825" algn="just">
              <a:lnSpc>
                <a:spcPts val="4900"/>
              </a:lnSpc>
              <a:spcBef>
                <a:spcPct val="0"/>
              </a:spcBef>
              <a:buAutoNum type="arabicPeriod"/>
            </a:pPr>
            <a:r>
              <a:rPr lang="en-US" sz="3500">
                <a:solidFill>
                  <a:srgbClr val="191919"/>
                </a:solidFill>
                <a:latin typeface="Poppins Bold"/>
              </a:rPr>
              <a:t>Migrations Smart Contract:</a:t>
            </a:r>
          </a:p>
          <a:p>
            <a:pPr marL="1511301" lvl="2" indent="-503767" algn="just">
              <a:lnSpc>
                <a:spcPts val="4900"/>
              </a:lnSpc>
              <a:spcBef>
                <a:spcPct val="0"/>
              </a:spcBef>
              <a:buFont typeface="Arial"/>
              <a:buChar char="⚬"/>
            </a:pPr>
            <a:r>
              <a:rPr lang="en-US" sz="3500">
                <a:solidFill>
                  <a:srgbClr val="191919"/>
                </a:solidFill>
                <a:latin typeface="Poppins Bold"/>
              </a:rPr>
              <a:t>Migration Management:</a:t>
            </a:r>
            <a:r>
              <a:rPr lang="en-US" sz="3500">
                <a:solidFill>
                  <a:srgbClr val="191919"/>
                </a:solidFill>
                <a:latin typeface="Poppins"/>
              </a:rPr>
              <a:t> Manages the migration process of other smart contracts within the Truffle framework.</a:t>
            </a:r>
          </a:p>
          <a:p>
            <a:pPr marL="1511301" lvl="2" indent="-503767" algn="just">
              <a:lnSpc>
                <a:spcPts val="4900"/>
              </a:lnSpc>
              <a:spcBef>
                <a:spcPct val="0"/>
              </a:spcBef>
              <a:buFont typeface="Arial"/>
              <a:buChar char="⚬"/>
            </a:pPr>
            <a:r>
              <a:rPr lang="en-US" sz="3500">
                <a:solidFill>
                  <a:srgbClr val="191919"/>
                </a:solidFill>
                <a:latin typeface="Poppins Bold"/>
              </a:rPr>
              <a:t>Ownership Control: </a:t>
            </a:r>
            <a:r>
              <a:rPr lang="en-US" sz="3500">
                <a:solidFill>
                  <a:srgbClr val="191919"/>
                </a:solidFill>
                <a:latin typeface="Poppins"/>
              </a:rPr>
              <a:t>Ensures that critical migration operations are performed by authorized parties.</a:t>
            </a:r>
          </a:p>
          <a:p>
            <a:pPr algn="just">
              <a:lnSpc>
                <a:spcPts val="2596"/>
              </a:lnSpc>
              <a:spcBef>
                <a:spcPct val="0"/>
              </a:spcBef>
            </a:pPr>
            <a:endParaRPr lang="en-US" sz="3500">
              <a:solidFill>
                <a:srgbClr val="191919"/>
              </a:solidFill>
              <a:latin typeface="Poppins"/>
            </a:endParaRP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88ADED00-C2E5-5332-16E4-18DBDC7177CD}"/>
              </a:ext>
            </a:extLst>
          </p:cNvPr>
          <p:cNvGrpSpPr/>
          <p:nvPr/>
        </p:nvGrpSpPr>
        <p:grpSpPr>
          <a:xfrm>
            <a:off x="14097000" y="-406100"/>
            <a:ext cx="10994424" cy="10994424"/>
            <a:chOff x="0" y="0"/>
            <a:chExt cx="812800" cy="8128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68EDAD52-546A-5111-3567-557F6E1C6D1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19125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8BAC75E8-EF6F-EDB9-A45E-E2A7E4B4432B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155"/>
    </mc:Choice>
    <mc:Fallback xmlns="">
      <p:transition spd="slow" advTm="4915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06-02 at 16.29.07">
            <a:hlinkClick r:id="" action="ppaction://media"/>
            <a:extLst>
              <a:ext uri="{FF2B5EF4-FFF2-40B4-BE49-F238E27FC236}">
                <a16:creationId xmlns:a16="http://schemas.microsoft.com/office/drawing/2014/main" id="{B3883934-EC59-0F2B-0FF3-2EE8D7F776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>
                  <p14:trim end="2790.210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7817" y="1266902"/>
            <a:ext cx="15972366" cy="89844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97DC1D-EFA6-CBDF-D309-93CE5A514E92}"/>
              </a:ext>
            </a:extLst>
          </p:cNvPr>
          <p:cNvSpPr txBox="1"/>
          <p:nvPr/>
        </p:nvSpPr>
        <p:spPr>
          <a:xfrm>
            <a:off x="990600" y="0"/>
            <a:ext cx="9144000" cy="1256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10500"/>
              </a:lnSpc>
              <a:spcBef>
                <a:spcPct val="0"/>
              </a:spcBef>
            </a:pPr>
            <a:r>
              <a:rPr lang="en-US" sz="5000">
                <a:solidFill>
                  <a:srgbClr val="191919"/>
                </a:solidFill>
                <a:latin typeface="Gotham Bold"/>
              </a:rPr>
              <a:t>Demonstration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009"/>
    </mc:Choice>
    <mc:Fallback xmlns="">
      <p:transition spd="slow" advTm="103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1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941" objId="2"/>
        <p14:triggerEvt type="onClick" time="1943" objId="2"/>
        <p14:stopEvt time="97203" objId="2"/>
        <p14:playEvt time="100741" objId="2"/>
        <p14:stopEvt time="102934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0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732</Words>
  <Application>Microsoft Office PowerPoint</Application>
  <PresentationFormat>Custom</PresentationFormat>
  <Paragraphs>62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Poppins Bold</vt:lpstr>
      <vt:lpstr>Muli Semi-Bold</vt:lpstr>
      <vt:lpstr>Gotham Bold Italics</vt:lpstr>
      <vt:lpstr>Arial</vt:lpstr>
      <vt:lpstr>Gotham</vt:lpstr>
      <vt:lpstr>Muli</vt:lpstr>
      <vt:lpstr>Poppins</vt:lpstr>
      <vt:lpstr>Poppins Semi-Bold</vt:lpstr>
      <vt:lpstr>Calibri</vt:lpstr>
      <vt:lpstr>Gotham Bold</vt:lpstr>
      <vt:lpstr>Anantason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Orange Simple Portfolio Presentation</dc:title>
  <dc:creator>Jyothika</dc:creator>
  <cp:lastModifiedBy>Jyothika C N</cp:lastModifiedBy>
  <cp:revision>3</cp:revision>
  <dcterms:created xsi:type="dcterms:W3CDTF">2006-08-16T00:00:00Z</dcterms:created>
  <dcterms:modified xsi:type="dcterms:W3CDTF">2024-06-04T16:57:41Z</dcterms:modified>
  <dc:identifier>DAGHKQsrz_4</dc:identifier>
</cp:coreProperties>
</file>